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45"/>
  </p:handoutMasterIdLst>
  <p:sldIdLst>
    <p:sldId id="256" r:id="rId5"/>
    <p:sldId id="336" r:id="rId6"/>
    <p:sldId id="333" r:id="rId7"/>
    <p:sldId id="340" r:id="rId8"/>
    <p:sldId id="361" r:id="rId9"/>
    <p:sldId id="362" r:id="rId10"/>
    <p:sldId id="363" r:id="rId11"/>
    <p:sldId id="364" r:id="rId12"/>
    <p:sldId id="326" r:id="rId13"/>
    <p:sldId id="292" r:id="rId14"/>
    <p:sldId id="327" r:id="rId15"/>
    <p:sldId id="359" r:id="rId16"/>
    <p:sldId id="328" r:id="rId17"/>
    <p:sldId id="351" r:id="rId18"/>
    <p:sldId id="329" r:id="rId19"/>
    <p:sldId id="330" r:id="rId20"/>
    <p:sldId id="331" r:id="rId21"/>
    <p:sldId id="360" r:id="rId22"/>
    <p:sldId id="332" r:id="rId23"/>
    <p:sldId id="355" r:id="rId24"/>
    <p:sldId id="334" r:id="rId25"/>
    <p:sldId id="335" r:id="rId26"/>
    <p:sldId id="353" r:id="rId27"/>
    <p:sldId id="352" r:id="rId28"/>
    <p:sldId id="358" r:id="rId29"/>
    <p:sldId id="341" r:id="rId30"/>
    <p:sldId id="342" r:id="rId31"/>
    <p:sldId id="343" r:id="rId32"/>
    <p:sldId id="345" r:id="rId33"/>
    <p:sldId id="346" r:id="rId34"/>
    <p:sldId id="348" r:id="rId35"/>
    <p:sldId id="349" r:id="rId36"/>
    <p:sldId id="350" r:id="rId37"/>
    <p:sldId id="366" r:id="rId38"/>
    <p:sldId id="367" r:id="rId39"/>
    <p:sldId id="365" r:id="rId40"/>
    <p:sldId id="354" r:id="rId41"/>
    <p:sldId id="356" r:id="rId42"/>
    <p:sldId id="357" r:id="rId43"/>
    <p:sldId id="324" r:id="rId4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B07D"/>
    <a:srgbClr val="FBB07D"/>
    <a:srgbClr val="DFA98C"/>
    <a:srgbClr val="F1A98C"/>
    <a:srgbClr val="FBAF8D"/>
    <a:srgbClr val="FF0000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504" autoAdjust="0"/>
  </p:normalViewPr>
  <p:slideViewPr>
    <p:cSldViewPr>
      <p:cViewPr varScale="1">
        <p:scale>
          <a:sx n="79" d="100"/>
          <a:sy n="79" d="100"/>
        </p:scale>
        <p:origin x="1435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1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6C0C131-7C1B-E9EA-B8BC-EED637E523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336309B-A113-0F05-817F-4C21E08E12B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F6DC4652-2C5E-B0DD-43D0-A96EA2E9072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44292488-9393-2265-717B-E318DE257C5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AFACBE-7218-4441-A0D7-05072F255A03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49158" name="Picture 6">
            <a:extLst>
              <a:ext uri="{FF2B5EF4-FFF2-40B4-BE49-F238E27FC236}">
                <a16:creationId xmlns:a16="http://schemas.microsoft.com/office/drawing/2014/main" id="{8A8AF7E3-62A8-23D3-02E8-A123EED4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68961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>
            <a:extLst>
              <a:ext uri="{FF2B5EF4-FFF2-40B4-BE49-F238E27FC236}">
                <a16:creationId xmlns:a16="http://schemas.microsoft.com/office/drawing/2014/main" id="{7C24F77C-CB99-9A1C-9CD1-8DDBE338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9144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37E4E-9BBE-32F8-6803-33AE360CC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4606AC-FE14-FE81-E4D3-A4BE61A33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69C0EE-7906-0AA4-B0A8-6511B09D8F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B096EC-2DDD-4996-80E9-BA3A045297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6970737"/>
      </p:ext>
    </p:extLst>
  </p:cSld>
  <p:clrMapOvr>
    <a:masterClrMapping/>
  </p:clrMapOvr>
  <p:transition spd="med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3A730-3944-546A-3AD5-BA916F6D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FAA143-6FCE-7CB6-D532-80AF5B164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6F4A63-FFC3-4B2D-44FD-D53978768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BD2342-46D6-4FF5-99F5-55DF482444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2701170"/>
      </p:ext>
    </p:extLst>
  </p:cSld>
  <p:clrMapOvr>
    <a:masterClrMapping/>
  </p:clrMapOvr>
  <p:transition spd="med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3AD283-10B9-B65F-6528-B2E0685DB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94488" y="1196975"/>
            <a:ext cx="2074862" cy="58213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087A4C-446A-D9BE-8F70-D19B6C1FA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8313" y="1196975"/>
            <a:ext cx="6073775" cy="582136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915CC8-4297-229E-B158-58139B2CC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ED48AC-0197-41A2-84EF-A57CEAFA1F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7935396"/>
      </p:ext>
    </p:extLst>
  </p:cSld>
  <p:clrMapOvr>
    <a:masterClrMapping/>
  </p:clrMapOvr>
  <p:transition spd="med" advTm="2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2924276-B6C0-B2E6-973F-FA7F472B440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68313" y="1196975"/>
            <a:ext cx="8301037" cy="58213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BE789C-4D71-BF04-0CB3-F8F8F2C6F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86825" y="6619875"/>
            <a:ext cx="512763" cy="476250"/>
          </a:xfrm>
        </p:spPr>
        <p:txBody>
          <a:bodyPr/>
          <a:lstStyle>
            <a:lvl1pPr>
              <a:defRPr/>
            </a:lvl1pPr>
          </a:lstStyle>
          <a:p>
            <a:fld id="{F837AADF-DE2B-446E-AADF-CD6A8F9079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2744243"/>
      </p:ext>
    </p:extLst>
  </p:cSld>
  <p:clrMapOvr>
    <a:masterClrMapping/>
  </p:clrMapOvr>
  <p:transition spd="med" advTm="2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B02D7-6D18-BB0D-E93A-4BE6037C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196975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47F1A9-5D57-ABBE-D3DA-1BB29ACF4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2492375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62F0D6-C4BA-127A-BCB6-3456D61D7F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59313" y="2492375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094D54-FC6A-F6BE-E546-9A883B069E1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59313" y="4830763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D577D9-527B-2F6D-FB34-7DDE323BE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86825" y="6619875"/>
            <a:ext cx="512763" cy="476250"/>
          </a:xfrm>
        </p:spPr>
        <p:txBody>
          <a:bodyPr/>
          <a:lstStyle>
            <a:lvl1pPr>
              <a:defRPr/>
            </a:lvl1pPr>
          </a:lstStyle>
          <a:p>
            <a:fld id="{B8499E64-B70C-4585-B6BD-A53BDA77DF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2858807"/>
      </p:ext>
    </p:extLst>
  </p:cSld>
  <p:clrMapOvr>
    <a:masterClrMapping/>
  </p:clrMapOvr>
  <p:transition spd="med" advTm="2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2E59F-6FD7-492A-5508-5F7969D0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196975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383216-ED95-4AB8-3DF6-534E73B7E0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8313" y="2492375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BBC254-33C8-FF63-17E3-06D2DA6690B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59313" y="2492375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AC93E84-381B-6D19-21C4-18CFE8E3203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59313" y="4830763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DD6860-D5EE-E9D2-2981-B15C9EE3E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86825" y="6619875"/>
            <a:ext cx="512763" cy="476250"/>
          </a:xfrm>
        </p:spPr>
        <p:txBody>
          <a:bodyPr/>
          <a:lstStyle>
            <a:lvl1pPr>
              <a:defRPr/>
            </a:lvl1pPr>
          </a:lstStyle>
          <a:p>
            <a:fld id="{B6924C73-965B-45F7-8BD6-9F83F5DF04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3197371"/>
      </p:ext>
    </p:extLst>
  </p:cSld>
  <p:clrMapOvr>
    <a:masterClrMapping/>
  </p:clrMapOvr>
  <p:transition spd="med" advTm="2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CE18F-7DEF-CB87-ADF0-5DF116AE4055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539750" y="1196975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78BD0F-7199-E7C8-A3C5-09F0BA0469F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8313" y="2492375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702209-6CF8-0821-456D-DAE9B84E9C4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59313" y="2492375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AFBBAAD-0B3A-45EA-A8D2-FFCF39EC027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8313" y="4830763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4CD6C84-432F-A81F-D16A-6555F05A2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9313" y="4830763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814DF6-53BD-FCCF-1BC1-4E4E35111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86825" y="6619875"/>
            <a:ext cx="512763" cy="476250"/>
          </a:xfrm>
        </p:spPr>
        <p:txBody>
          <a:bodyPr/>
          <a:lstStyle>
            <a:lvl1pPr>
              <a:defRPr/>
            </a:lvl1pPr>
          </a:lstStyle>
          <a:p>
            <a:fld id="{3DB381FE-3952-49CB-9186-843E132070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6009780"/>
      </p:ext>
    </p:extLst>
  </p:cSld>
  <p:clrMapOvr>
    <a:masterClrMapping/>
  </p:clrMapOvr>
  <p:transition spd="med" advTm="2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B436A-B713-5140-C043-1D1F065B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196975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CD5CEB-AE71-4213-67BF-31BC87E82D0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8313" y="2492375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6ABF09-DEE3-652D-DDBD-BC728794E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9313" y="2492375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8511E7B-3317-4719-CC73-CAA90D859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86825" y="6619875"/>
            <a:ext cx="512763" cy="476250"/>
          </a:xfrm>
        </p:spPr>
        <p:txBody>
          <a:bodyPr/>
          <a:lstStyle>
            <a:lvl1pPr>
              <a:defRPr/>
            </a:lvl1pPr>
          </a:lstStyle>
          <a:p>
            <a:fld id="{E9EDBFF8-3359-4E0C-82EE-A9B92D0ED4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75747"/>
      </p:ext>
    </p:extLst>
  </p:cSld>
  <p:clrMapOvr>
    <a:masterClrMapping/>
  </p:clrMapOvr>
  <p:transition spd="med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9D075F-9D12-4189-B2ED-4BCDF0E2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79EA5F-904E-CC69-3420-8315AE8DD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97F978-2215-29A9-E6B9-DA3BBD2017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979662-EB13-4D2D-B4FC-FAFDB5FA41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8529086"/>
      </p:ext>
    </p:extLst>
  </p:cSld>
  <p:clrMapOvr>
    <a:masterClrMapping/>
  </p:clrMapOvr>
  <p:transition spd="med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5B8C1-326E-187F-D933-CA287D8F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A88AA4-3586-C6C6-1402-3C612B261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8810F8-7E19-F0F6-0DE1-88F2068C4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D880CB-4859-4900-8B52-4E6E9F9494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8125365"/>
      </p:ext>
    </p:extLst>
  </p:cSld>
  <p:clrMapOvr>
    <a:masterClrMapping/>
  </p:clrMapOvr>
  <p:transition spd="med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15FB3-21A6-4906-249C-C5E8FDDE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1D1C33-2E45-E993-D16E-CF6BE17EC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2492375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19422A-CD4F-37A0-E7AC-F465F40F8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9313" y="2492375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D04D37-D745-79DD-ED75-0E0002324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55708D-2ABE-4D7D-A03E-C86374B369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5691329"/>
      </p:ext>
    </p:extLst>
  </p:cSld>
  <p:clrMapOvr>
    <a:masterClrMapping/>
  </p:clrMapOvr>
  <p:transition spd="med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05B32-2D06-127F-FB18-FC6377B58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6F943B-CF74-97B2-E7F0-93C31A962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A2F55E-A798-22EE-E0EC-D1A69F31A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27AB2B-FA97-3345-F28D-09D6F851C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E56351E-6593-E5D0-8E4C-12728F9AF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6944F7-19E9-B8D7-2B13-851EC3CF4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3FB689-90B9-40FA-92ED-4DC1E5F118D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1098289"/>
      </p:ext>
    </p:extLst>
  </p:cSld>
  <p:clrMapOvr>
    <a:masterClrMapping/>
  </p:clrMapOvr>
  <p:transition spd="med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DF9D4-C0FC-EED1-928F-38EDFE80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7FAE42-AD58-7D27-03CD-52F03A1AB2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C8EBC3-0F9F-4EE8-B1B8-EB4BBD41AB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4116931"/>
      </p:ext>
    </p:extLst>
  </p:cSld>
  <p:clrMapOvr>
    <a:masterClrMapping/>
  </p:clrMapOvr>
  <p:transition spd="med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24C3194-9D5B-398A-119D-A74C6A4E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304B54-524B-4A91-B088-DE7CF092CC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6916823"/>
      </p:ext>
    </p:extLst>
  </p:cSld>
  <p:clrMapOvr>
    <a:masterClrMapping/>
  </p:clrMapOvr>
  <p:transition spd="med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24EE4-7257-9126-8C52-3ED664CF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C9C237-25A2-B63D-5023-E2F7707E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D8CF49-99A9-8095-AEA4-675609EFC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AB9D5D0-ADE0-3385-DAA4-F4C9BC616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C17CE3-C7B4-44AC-BB73-C36A24D1A5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441047"/>
      </p:ext>
    </p:extLst>
  </p:cSld>
  <p:clrMapOvr>
    <a:masterClrMapping/>
  </p:clrMapOvr>
  <p:transition spd="med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90F30E-97E8-B6A8-A4F2-BA2F8F3F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20CE81-F42E-F8FB-11CA-344841E84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5E2C927-8A0D-CD69-0F8C-B68DC547A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2127F8-EAFD-76B3-3B05-F93C5ED22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8D2A4C-F0A2-413E-B0B5-FD7884B9DB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836698"/>
      </p:ext>
    </p:extLst>
  </p:cSld>
  <p:clrMapOvr>
    <a:masterClrMapping/>
  </p:clrMapOvr>
  <p:transition spd="med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>
            <a:extLst>
              <a:ext uri="{FF2B5EF4-FFF2-40B4-BE49-F238E27FC236}">
                <a16:creationId xmlns:a16="http://schemas.microsoft.com/office/drawing/2014/main" id="{F3A55C6C-E07F-AE28-EA0D-8B19AA9DFB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01213" cy="72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A6181630-E2BE-92E1-3D1A-70ACD90AB0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1969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35A844-929B-2D83-22B6-5C810AC43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4923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B5883F-CE72-72F1-E333-732A77A4DE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86825" y="6619875"/>
            <a:ext cx="5127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DF5158A-ECD4-4D93-BB38-707948BF7D9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 advTm="200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Text Box 19">
            <a:extLst>
              <a:ext uri="{FF2B5EF4-FFF2-40B4-BE49-F238E27FC236}">
                <a16:creationId xmlns:a16="http://schemas.microsoft.com/office/drawing/2014/main" id="{55246439-CF0B-B2B2-34EF-92555E04F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5949280"/>
            <a:ext cx="3168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b="1" dirty="0"/>
              <a:t>Ing. Josef Madaj</a:t>
            </a:r>
          </a:p>
        </p:txBody>
      </p:sp>
      <p:sp>
        <p:nvSpPr>
          <p:cNvPr id="2066" name="Text Box 18">
            <a:extLst>
              <a:ext uri="{FF2B5EF4-FFF2-40B4-BE49-F238E27FC236}">
                <a16:creationId xmlns:a16="http://schemas.microsoft.com/office/drawing/2014/main" id="{4C759737-6A44-A7D0-4709-FDE8DC013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493" y="764704"/>
            <a:ext cx="4752528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5400" b="1" dirty="0"/>
              <a:t>Historie modernizace laboratoře </a:t>
            </a:r>
            <a:r>
              <a:rPr lang="cs-CZ" altLang="cs-CZ" sz="5400" b="1" dirty="0" err="1"/>
              <a:t>ACv</a:t>
            </a:r>
            <a:endParaRPr lang="cs-CZ" altLang="cs-CZ" sz="5400" b="1" dirty="0"/>
          </a:p>
          <a:p>
            <a:pPr algn="ctr">
              <a:spcBef>
                <a:spcPct val="50000"/>
              </a:spcBef>
            </a:pPr>
            <a:r>
              <a:rPr lang="cs-CZ" altLang="cs-CZ" sz="4000" b="1" dirty="0"/>
              <a:t>(automatizační cvičení)</a:t>
            </a:r>
            <a:endParaRPr lang="cs-CZ" altLang="cs-CZ" sz="5400" b="1" dirty="0"/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973A438E-DA41-222D-D117-3208D85CE6A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9430" y="-207404"/>
            <a:ext cx="4896544" cy="72728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001">
            <a:hlinkClick r:id="" action="ppaction://media"/>
            <a:extLst>
              <a:ext uri="{FF2B5EF4-FFF2-40B4-BE49-F238E27FC236}">
                <a16:creationId xmlns:a16="http://schemas.microsoft.com/office/drawing/2014/main" id="{C5816DAB-1D3A-4D1C-19A6-63023C904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8493" y="607870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Nová pneumatika FESTO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 descr="Obsah obrázku stroj/přístroj, inženýrství, nářadí, Elektrické vedení&#10;&#10;Popis byl vytvořen automaticky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Nová elektropneumatika FESTO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6531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Stará pneumatika s PLC FESTO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22283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Nová pneumatika s PLC FESTO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76417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Nové stoly FESTO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0608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Nové pracoviště s hydraulikou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2199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Výbava pracoviště s hydraulikou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79741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Starý zapisovač průběhu veličin VAREG (záznam průběhu inkoustem na papír)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2202166"/>
            <a:ext cx="5730445" cy="42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63672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Starý zapisovač průběhu veličin BAK5T (záznam průběhu propiskou na papír)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2234351"/>
            <a:ext cx="5730445" cy="42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19816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Digitální osciloskop RIGOL </a:t>
            </a:r>
            <a:br>
              <a:rPr lang="cs-CZ" altLang="cs-CZ" sz="3600" b="1" dirty="0">
                <a:solidFill>
                  <a:srgbClr val="0000CC"/>
                </a:solidFill>
              </a:rPr>
            </a:br>
            <a:r>
              <a:rPr lang="cs-CZ" altLang="cs-CZ" sz="3600" b="1" dirty="0">
                <a:solidFill>
                  <a:srgbClr val="0000CC"/>
                </a:solidFill>
              </a:rPr>
              <a:t>(záznam průběhu na </a:t>
            </a:r>
            <a:r>
              <a:rPr lang="cs-CZ" altLang="cs-CZ" sz="3600" b="1" dirty="0" err="1">
                <a:solidFill>
                  <a:srgbClr val="0000CC"/>
                </a:solidFill>
              </a:rPr>
              <a:t>flash</a:t>
            </a:r>
            <a:r>
              <a:rPr lang="cs-CZ" altLang="cs-CZ" sz="3600" b="1" dirty="0">
                <a:solidFill>
                  <a:srgbClr val="0000CC"/>
                </a:solidFill>
              </a:rPr>
              <a:t> paměť)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2317463"/>
            <a:ext cx="6372200" cy="35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31543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Starý pneumatický modelovací systém (zrušen bez náhrady)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6224" y="2202166"/>
            <a:ext cx="4825923" cy="4297834"/>
          </a:xfrm>
          <a:prstGeom prst="rect">
            <a:avLst/>
          </a:prstGeom>
        </p:spPr>
      </p:pic>
      <p:pic>
        <p:nvPicPr>
          <p:cNvPr id="2" name="zvuk002">
            <a:hlinkClick r:id="" action="ppaction://media"/>
            <a:extLst>
              <a:ext uri="{FF2B5EF4-FFF2-40B4-BE49-F238E27FC236}">
                <a16:creationId xmlns:a16="http://schemas.microsoft.com/office/drawing/2014/main" id="{D8133640-3CCB-C9F8-B04B-022BF2914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13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04953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Pracoviště pro práci s logickými hradly</a:t>
            </a:r>
          </a:p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CADET 2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5E2D79-60E7-945A-7BD3-0B79A632E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1670" y="2087562"/>
            <a:ext cx="6702329" cy="422035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0969" y="3212976"/>
            <a:ext cx="6223729" cy="28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06066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Staré analogové počítače MEDA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172085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11776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Nový sw simulátor Dynast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2553049"/>
            <a:ext cx="6372200" cy="31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76468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Stojany s PLC Schneider TSX Nano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4645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Stojany s PLC Siemens </a:t>
            </a:r>
            <a:r>
              <a:rPr lang="cs-CZ" altLang="cs-CZ" sz="3600" b="1" dirty="0" err="1">
                <a:solidFill>
                  <a:srgbClr val="0000CC"/>
                </a:solidFill>
              </a:rPr>
              <a:t>Simatic</a:t>
            </a:r>
            <a:r>
              <a:rPr lang="cs-CZ" altLang="cs-CZ" sz="3600" b="1" dirty="0">
                <a:solidFill>
                  <a:srgbClr val="0000CC"/>
                </a:solidFill>
              </a:rPr>
              <a:t> S7-200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11718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PLC </a:t>
            </a:r>
            <a:r>
              <a:rPr lang="cs-CZ" altLang="cs-CZ" sz="3600" b="1" dirty="0" err="1">
                <a:solidFill>
                  <a:srgbClr val="0000CC"/>
                </a:solidFill>
              </a:rPr>
              <a:t>Moeller</a:t>
            </a:r>
            <a:r>
              <a:rPr lang="cs-CZ" altLang="cs-CZ" sz="3600" b="1" dirty="0">
                <a:solidFill>
                  <a:srgbClr val="0000CC"/>
                </a:solidFill>
              </a:rPr>
              <a:t> EASY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02259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Přípravek k PLC – palubní deska Škoda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65991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Přípravek k PLC – světelný maják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04823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Přípravek k PLC – signalizátor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7521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Přípravek k PLC – krokový motor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78498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Starý diferenční tlakoměr s rtuťovým spínačem (prasátkem)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2202166"/>
            <a:ext cx="5730445" cy="4297834"/>
          </a:xfrm>
          <a:prstGeom prst="rect">
            <a:avLst/>
          </a:prstGeom>
        </p:spPr>
      </p:pic>
      <p:pic>
        <p:nvPicPr>
          <p:cNvPr id="2" name="zvuk003">
            <a:hlinkClick r:id="" action="ppaction://media"/>
            <a:extLst>
              <a:ext uri="{FF2B5EF4-FFF2-40B4-BE49-F238E27FC236}">
                <a16:creationId xmlns:a16="http://schemas.microsoft.com/office/drawing/2014/main" id="{62E46636-D21D-B47D-9E37-803717473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774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Přípravek k PLC – mikrovlnka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5309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Plakát s </a:t>
            </a:r>
            <a:r>
              <a:rPr lang="cs-CZ" altLang="cs-CZ" sz="3600" b="1" dirty="0" err="1">
                <a:solidFill>
                  <a:srgbClr val="0000CC"/>
                </a:solidFill>
              </a:rPr>
              <a:t>Booleovou</a:t>
            </a:r>
            <a:r>
              <a:rPr lang="cs-CZ" altLang="cs-CZ" sz="3600" b="1" dirty="0">
                <a:solidFill>
                  <a:srgbClr val="0000CC"/>
                </a:solidFill>
              </a:rPr>
              <a:t> algebrou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2039097"/>
            <a:ext cx="6048672" cy="432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28063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Plakát se základy jazyka LD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1161" y="1932135"/>
            <a:ext cx="335790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985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Regulační vzduchový okruh s PLC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5991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Přípravky k PLC a měření charakteristik - motorky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2260261"/>
            <a:ext cx="6048672" cy="38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90833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Přípravky k PLC a měření charakteristik - topné dlaždice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3277" y="2260261"/>
            <a:ext cx="5173669" cy="38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02797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Sbírka fitinek trubkových rozvodů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2855607"/>
            <a:ext cx="6048672" cy="26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5425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A tisíce dalších drobností . . . . . . . . 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A2DAA26-C3E4-2083-E99F-D48EFC6ABD65}"/>
              </a:ext>
            </a:extLst>
          </p:cNvPr>
          <p:cNvSpPr txBox="1"/>
          <p:nvPr/>
        </p:nvSpPr>
        <p:spPr>
          <a:xfrm>
            <a:off x="2356652" y="1822818"/>
            <a:ext cx="3240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Senzory Pt100</a:t>
            </a:r>
          </a:p>
          <a:p>
            <a:endParaRPr lang="cs-CZ" dirty="0"/>
          </a:p>
          <a:p>
            <a:r>
              <a:rPr lang="cs-CZ" dirty="0"/>
              <a:t>Senzory </a:t>
            </a:r>
            <a:r>
              <a:rPr lang="cs-CZ" dirty="0" err="1"/>
              <a:t>FeKo</a:t>
            </a:r>
            <a:endParaRPr lang="cs-CZ" dirty="0"/>
          </a:p>
          <a:p>
            <a:endParaRPr lang="cs-CZ" dirty="0"/>
          </a:p>
          <a:p>
            <a:r>
              <a:rPr lang="cs-CZ" dirty="0"/>
              <a:t>Přídavné koncové senzory</a:t>
            </a:r>
          </a:p>
          <a:p>
            <a:endParaRPr lang="cs-CZ" dirty="0"/>
          </a:p>
          <a:p>
            <a:r>
              <a:rPr lang="cs-CZ" dirty="0"/>
              <a:t>Nové PLC KINCO</a:t>
            </a:r>
          </a:p>
          <a:p>
            <a:endParaRPr lang="cs-CZ" dirty="0"/>
          </a:p>
          <a:p>
            <a:r>
              <a:rPr lang="cs-CZ" dirty="0"/>
              <a:t>Nové PLC TECOMAT</a:t>
            </a:r>
          </a:p>
          <a:p>
            <a:endParaRPr lang="cs-CZ" dirty="0"/>
          </a:p>
          <a:p>
            <a:r>
              <a:rPr lang="cs-CZ" dirty="0"/>
              <a:t>Digitální regulátor PSD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BE03FF-A956-627D-407E-F3B8BBC95034}"/>
              </a:ext>
            </a:extLst>
          </p:cNvPr>
          <p:cNvSpPr txBox="1"/>
          <p:nvPr/>
        </p:nvSpPr>
        <p:spPr>
          <a:xfrm>
            <a:off x="5677498" y="1822818"/>
            <a:ext cx="335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Panelové V-metry k PLC</a:t>
            </a:r>
          </a:p>
          <a:p>
            <a:endParaRPr lang="cs-CZ" dirty="0"/>
          </a:p>
          <a:p>
            <a:r>
              <a:rPr lang="cs-CZ" dirty="0"/>
              <a:t>Komparátor PWM výstupu</a:t>
            </a:r>
          </a:p>
          <a:p>
            <a:endParaRPr lang="cs-CZ" dirty="0"/>
          </a:p>
          <a:p>
            <a:r>
              <a:rPr lang="cs-CZ" dirty="0"/>
              <a:t>Světelný alarm</a:t>
            </a:r>
          </a:p>
          <a:p>
            <a:endParaRPr lang="cs-CZ" dirty="0"/>
          </a:p>
          <a:p>
            <a:r>
              <a:rPr lang="cs-CZ" dirty="0"/>
              <a:t>Přídavné pohony k pneumatice</a:t>
            </a:r>
          </a:p>
          <a:p>
            <a:endParaRPr lang="cs-CZ" dirty="0"/>
          </a:p>
          <a:p>
            <a:r>
              <a:rPr lang="cs-CZ" dirty="0"/>
              <a:t>Ukázkové pohony</a:t>
            </a:r>
          </a:p>
          <a:p>
            <a:endParaRPr lang="cs-CZ" dirty="0"/>
          </a:p>
          <a:p>
            <a:r>
              <a:rPr lang="cs-CZ" dirty="0"/>
              <a:t>Atd.</a:t>
            </a:r>
          </a:p>
          <a:p>
            <a:endParaRPr lang="cs-CZ" dirty="0"/>
          </a:p>
          <a:p>
            <a:r>
              <a:rPr lang="cs-CZ" dirty="0"/>
              <a:t>Atd.</a:t>
            </a:r>
          </a:p>
          <a:p>
            <a:endParaRPr lang="cs-CZ" dirty="0"/>
          </a:p>
          <a:p>
            <a:r>
              <a:rPr lang="cs-CZ" dirty="0"/>
              <a:t>Atd.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772472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Dílna s roboty: lineární robot REIS RL6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932135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9461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Dílna s roboty: kooperativní robot UR6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2389824"/>
            <a:ext cx="6048672" cy="36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30782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Digitální absolutní a diferenciální tlakoměr FESTO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963" y="2202166"/>
            <a:ext cx="5730445" cy="4297833"/>
          </a:xfrm>
          <a:prstGeom prst="rect">
            <a:avLst/>
          </a:prstGeom>
        </p:spPr>
      </p:pic>
      <p:pic>
        <p:nvPicPr>
          <p:cNvPr id="2" name="zvuk004">
            <a:hlinkClick r:id="" action="ppaction://media"/>
            <a:extLst>
              <a:ext uri="{FF2B5EF4-FFF2-40B4-BE49-F238E27FC236}">
                <a16:creationId xmlns:a16="http://schemas.microsoft.com/office/drawing/2014/main" id="{37061616-0B8A-FC02-E877-3F60DB59E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83" y="6012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00195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>
            <a:extLst>
              <a:ext uri="{FF2B5EF4-FFF2-40B4-BE49-F238E27FC236}">
                <a16:creationId xmlns:a16="http://schemas.microsoft.com/office/drawing/2014/main" id="{5721282C-CFB2-D1FE-B821-8681820B1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640" y="1736899"/>
            <a:ext cx="6624637" cy="3384202"/>
          </a:xfrm>
        </p:spPr>
        <p:txBody>
          <a:bodyPr/>
          <a:lstStyle/>
          <a:p>
            <a:r>
              <a:rPr lang="cs-CZ" altLang="cs-CZ" sz="5400" dirty="0">
                <a:solidFill>
                  <a:schemeClr val="tx1"/>
                </a:solidFill>
              </a:rPr>
              <a:t>Děkuji za pozornost</a:t>
            </a:r>
            <a:br>
              <a:rPr lang="cs-CZ" altLang="cs-CZ" sz="5400" dirty="0">
                <a:solidFill>
                  <a:schemeClr val="tx1"/>
                </a:solidFill>
              </a:rPr>
            </a:br>
            <a:r>
              <a:rPr lang="cs-CZ" altLang="cs-CZ" sz="5400" dirty="0">
                <a:solidFill>
                  <a:schemeClr val="tx1"/>
                </a:solidFill>
              </a:rPr>
              <a:t>a přijďte se osobně podívat</a:t>
            </a:r>
            <a:br>
              <a:rPr lang="cs-CZ" altLang="cs-CZ" sz="5400" dirty="0">
                <a:solidFill>
                  <a:schemeClr val="tx1"/>
                </a:solidFill>
              </a:rPr>
            </a:br>
            <a:r>
              <a:rPr lang="cs-CZ" altLang="cs-CZ" sz="5400" dirty="0">
                <a:solidFill>
                  <a:schemeClr val="tx1"/>
                </a:solidFill>
              </a:rPr>
              <a:t>do laboratoře!</a:t>
            </a: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Staré měřáky pro Pt100 a </a:t>
            </a:r>
            <a:r>
              <a:rPr lang="cs-CZ" altLang="cs-CZ" sz="3600" b="1" dirty="0" err="1">
                <a:solidFill>
                  <a:srgbClr val="0000CC"/>
                </a:solidFill>
              </a:rPr>
              <a:t>FeKo</a:t>
            </a:r>
            <a:endParaRPr lang="cs-CZ" altLang="cs-CZ" sz="3600" b="1" dirty="0">
              <a:solidFill>
                <a:srgbClr val="0000CC"/>
              </a:solidFill>
            </a:endParaRP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272" y="1985082"/>
            <a:ext cx="5667581" cy="4250685"/>
          </a:xfrm>
          <a:prstGeom prst="rect">
            <a:avLst/>
          </a:prstGeom>
        </p:spPr>
      </p:pic>
      <p:pic>
        <p:nvPicPr>
          <p:cNvPr id="2" name="zvuk005">
            <a:hlinkClick r:id="" action="ppaction://media"/>
            <a:extLst>
              <a:ext uri="{FF2B5EF4-FFF2-40B4-BE49-F238E27FC236}">
                <a16:creationId xmlns:a16="http://schemas.microsoft.com/office/drawing/2014/main" id="{DEDEAE28-B3C5-2F2B-EC1A-731261C9D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825" y="5805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54438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Digitální měřící přístroj SAMSON TROVIS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272" y="2076992"/>
            <a:ext cx="5667581" cy="4066865"/>
          </a:xfrm>
          <a:prstGeom prst="rect">
            <a:avLst/>
          </a:prstGeom>
        </p:spPr>
      </p:pic>
      <p:pic>
        <p:nvPicPr>
          <p:cNvPr id="2" name="zvuk006">
            <a:hlinkClick r:id="" action="ppaction://media"/>
            <a:extLst>
              <a:ext uri="{FF2B5EF4-FFF2-40B4-BE49-F238E27FC236}">
                <a16:creationId xmlns:a16="http://schemas.microsoft.com/office/drawing/2014/main" id="{251CB3A9-65F6-4ECB-8D71-4419E298D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" y="5949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39572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Starý analogový regulátor ZEPARIS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272" y="1985082"/>
            <a:ext cx="5667580" cy="4250685"/>
          </a:xfrm>
          <a:prstGeom prst="rect">
            <a:avLst/>
          </a:prstGeom>
        </p:spPr>
      </p:pic>
      <p:pic>
        <p:nvPicPr>
          <p:cNvPr id="2" name="zvuk007">
            <a:hlinkClick r:id="" action="ppaction://media"/>
            <a:extLst>
              <a:ext uri="{FF2B5EF4-FFF2-40B4-BE49-F238E27FC236}">
                <a16:creationId xmlns:a16="http://schemas.microsoft.com/office/drawing/2014/main" id="{65766BA6-067C-0A06-6C64-42947D8AA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785" y="5805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822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Digitální regulace: PLC TSX </a:t>
            </a:r>
            <a:r>
              <a:rPr lang="cs-CZ" altLang="cs-CZ" sz="3600" b="1" dirty="0" err="1">
                <a:solidFill>
                  <a:srgbClr val="0000CC"/>
                </a:solidFill>
              </a:rPr>
              <a:t>Micro</a:t>
            </a:r>
            <a:r>
              <a:rPr lang="cs-CZ" altLang="cs-CZ" sz="3600" b="1" dirty="0">
                <a:solidFill>
                  <a:srgbClr val="0000CC"/>
                </a:solidFill>
              </a:rPr>
              <a:t> + operátorský panel </a:t>
            </a:r>
            <a:r>
              <a:rPr lang="cs-CZ" altLang="cs-CZ" sz="3600" b="1" dirty="0" err="1">
                <a:solidFill>
                  <a:srgbClr val="0000CC"/>
                </a:solidFill>
              </a:rPr>
              <a:t>Magelis</a:t>
            </a:r>
            <a:endParaRPr lang="cs-CZ" altLang="cs-CZ" sz="3600" b="1" dirty="0">
              <a:solidFill>
                <a:srgbClr val="0000CC"/>
              </a:solidFill>
            </a:endParaRP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00" y="2252842"/>
            <a:ext cx="5667580" cy="4250685"/>
          </a:xfrm>
          <a:prstGeom prst="rect">
            <a:avLst/>
          </a:prstGeom>
        </p:spPr>
      </p:pic>
      <p:pic>
        <p:nvPicPr>
          <p:cNvPr id="2" name="zvuk008">
            <a:hlinkClick r:id="" action="ppaction://media"/>
            <a:extLst>
              <a:ext uri="{FF2B5EF4-FFF2-40B4-BE49-F238E27FC236}">
                <a16:creationId xmlns:a16="http://schemas.microsoft.com/office/drawing/2014/main" id="{C35626F6-E306-EA9F-2E54-24BA2E6BF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0161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6468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6" name="Text Box 38">
            <a:extLst>
              <a:ext uri="{FF2B5EF4-FFF2-40B4-BE49-F238E27FC236}">
                <a16:creationId xmlns:a16="http://schemas.microsoft.com/office/drawing/2014/main" id="{11439637-0E42-B735-6A60-F460734A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0000CC"/>
                </a:solidFill>
              </a:rPr>
              <a:t>Stará pneumatika FESTO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id="{B40D6337-6A1E-34F6-1CDF-CB17A740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1720850"/>
            <a:ext cx="376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FEE2D5-51E4-0E34-A616-5074FB9F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272" y="1720850"/>
            <a:ext cx="5667581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9927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6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866b4d-c9c9-417d-9aaf-1e15d9ec28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0F1CE25145B347982E6517870CFC59" ma:contentTypeVersion="14" ma:contentTypeDescription="Vytvoří nový dokument" ma:contentTypeScope="" ma:versionID="bed9bf7b114b4e45e0dcbdee586ebb53">
  <xsd:schema xmlns:xsd="http://www.w3.org/2001/XMLSchema" xmlns:xs="http://www.w3.org/2001/XMLSchema" xmlns:p="http://schemas.microsoft.com/office/2006/metadata/properties" xmlns:ns3="0b866b4d-c9c9-417d-9aaf-1e15d9ec28c6" xmlns:ns4="e00389b8-f194-4178-b1f6-90af7f03d3a8" targetNamespace="http://schemas.microsoft.com/office/2006/metadata/properties" ma:root="true" ma:fieldsID="21c60c6606fbb80f52298e9b6d1e228b" ns3:_="" ns4:_="">
    <xsd:import namespace="0b866b4d-c9c9-417d-9aaf-1e15d9ec28c6"/>
    <xsd:import namespace="e00389b8-f194-4178-b1f6-90af7f03d3a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66b4d-c9c9-417d-9aaf-1e15d9ec28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389b8-f194-4178-b1f6-90af7f03d3a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7610B8-EA78-4375-838A-079806F24F58}">
  <ds:schemaRefs>
    <ds:schemaRef ds:uri="http://www.w3.org/XML/1998/namespace"/>
    <ds:schemaRef ds:uri="0b866b4d-c9c9-417d-9aaf-1e15d9ec28c6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00389b8-f194-4178-b1f6-90af7f03d3a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A61B32-0A55-4F02-9700-E97074FC0B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F39F1F-BA64-482B-99FE-7398E6E6F2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66b4d-c9c9-417d-9aaf-1e15d9ec28c6"/>
    <ds:schemaRef ds:uri="e00389b8-f194-4178-b1f6-90af7f03d3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298</Words>
  <Application>Microsoft Office PowerPoint</Application>
  <PresentationFormat>Předvádění na obrazovce (4:3)</PresentationFormat>
  <Paragraphs>69</Paragraphs>
  <Slides>40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2" baseType="lpstr">
      <vt:lpstr>Arial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a přijďte se osobně podívat do laboratoře!</vt:lpstr>
    </vt:vector>
  </TitlesOfParts>
  <Company>Intel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J.M.</dc:creator>
  <cp:lastModifiedBy>Ing. Josef Madaj</cp:lastModifiedBy>
  <cp:revision>52</cp:revision>
  <dcterms:created xsi:type="dcterms:W3CDTF">2009-04-12T18:04:01Z</dcterms:created>
  <dcterms:modified xsi:type="dcterms:W3CDTF">2024-10-18T16:56:10Z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0x0101007C0F1CE25145B347982E6517870CFC59</vt:lpwstr>
  </property>
</Properties>
</file>